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8" r:id="rId3"/>
    <p:sldId id="290" r:id="rId4"/>
    <p:sldId id="295" r:id="rId5"/>
    <p:sldId id="291" r:id="rId6"/>
    <p:sldId id="292" r:id="rId7"/>
    <p:sldId id="293" r:id="rId8"/>
    <p:sldId id="257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</p:sldIdLst>
  <p:sldSz cx="9144000" cy="5143500" type="screen16x9"/>
  <p:notesSz cx="6858000" cy="9144000"/>
  <p:embeddedFontLst>
    <p:embeddedFont>
      <p:font typeface="Adelle Sans Devanagari" panose="02000503000000020004" pitchFamily="2" charset="-78"/>
      <p:regular r:id="rId21"/>
      <p:bold r:id="rId22"/>
    </p:embeddedFont>
    <p:embeddedFont>
      <p:font typeface="Anaheim" pitchFamily="2" charset="0"/>
      <p:regular r:id="rId23"/>
      <p:bold r:id="rId24"/>
    </p:embeddedFont>
    <p:embeddedFont>
      <p:font typeface="Changa SemiBold" pitchFamily="2" charset="-78"/>
      <p:regular r:id="rId25"/>
      <p:bold r:id="rId26"/>
    </p:embeddedFont>
    <p:embeddedFont>
      <p:font typeface="Nunito Light" panose="020F030202020403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ubik SemiBold" pitchFamily="2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B94ACF-C5C0-487D-A4C6-548BD68EF90C}">
  <a:tblStyle styleId="{C6B94ACF-C5C0-487D-A4C6-548BD68EF9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5C67D0-CA23-480F-A046-73A78363AB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53FF0096-EC38-28DE-BE98-C965DFFA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57B0DDAE-862C-8EEB-820B-4B0052D56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C8206893-D16B-CACE-3B55-D423652B7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07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78472E6D-6CB4-F505-9649-A4F1213D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3028B0BF-E530-23F8-AF42-FC9D47D15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EBC2E934-E550-2205-7523-54960F38FA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7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A6D04B32-64C7-E2EA-7EA5-4213A759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1572EE4E-FC4D-EFA6-9DFA-C19DCBE45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36150443-D68F-CB20-2326-0128DFCC29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37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9020F67B-B1E1-35A9-7E0C-C924E7A2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F7479031-6631-A9ED-29B0-133723125D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1CDA52C7-BE74-B63A-C380-1F519F873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76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BADC98B5-506D-94D1-0D67-99D57ACCF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453512A1-1EBC-EFE8-DCE5-2197AC8DBF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E94653D1-AE1E-3217-4AC3-033392BF3E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02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97E03CA0-F3EE-0240-EBB5-64C0FCB7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A7C51045-5E1A-655E-62C4-1819BC438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9B17666F-CE22-54D5-04E4-0CEE3DB37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148B97A1-6E22-23B6-AE06-D00EF25D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6697CA4F-7698-112D-5D51-5C036DE40E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40545327-616E-14EA-6443-11E671724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748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6E4EB640-972E-72C2-599A-08D36534F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CA6BD164-E8C8-C8D2-EAB7-DF0DB62DB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A775AB88-8677-B3FE-614A-318F996391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3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F647D83E-249C-836D-2036-71A4392FF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31007ba2_0_215:notes">
            <a:extLst>
              <a:ext uri="{FF2B5EF4-FFF2-40B4-BE49-F238E27FC236}">
                <a16:creationId xmlns:a16="http://schemas.microsoft.com/office/drawing/2014/main" id="{B0BE7DE3-428A-7242-1196-75E7C1CF4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31007ba2_0_215:notes">
            <a:extLst>
              <a:ext uri="{FF2B5EF4-FFF2-40B4-BE49-F238E27FC236}">
                <a16:creationId xmlns:a16="http://schemas.microsoft.com/office/drawing/2014/main" id="{8E552880-580B-B824-087D-1199225E4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6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6B3484A6-55B0-4285-FAE5-52A2CAF6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F9EC3C3A-7459-1248-62BB-BE11E04C34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2D9FB155-F0FA-E911-8CAE-A72EF7DAB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47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E8FAF129-5B6D-A327-1151-1DB90C6D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498F0C4F-F227-0093-D5A6-6849986A17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D37BF203-B696-CE05-EA71-76FCA2389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62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2620299E-B33F-E534-7E56-238C6CE28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911E9599-16E0-A325-77BC-AE517E9C4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7CAAC641-EFF7-1C0F-0DC0-ED7D2F85D9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101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>
          <a:extLst>
            <a:ext uri="{FF2B5EF4-FFF2-40B4-BE49-F238E27FC236}">
              <a16:creationId xmlns:a16="http://schemas.microsoft.com/office/drawing/2014/main" id="{98188103-A855-F5D5-0EFE-2784B580A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22:notes">
            <a:extLst>
              <a:ext uri="{FF2B5EF4-FFF2-40B4-BE49-F238E27FC236}">
                <a16:creationId xmlns:a16="http://schemas.microsoft.com/office/drawing/2014/main" id="{A80777A1-9E08-EFB0-47FF-BC875DD41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22:notes">
            <a:extLst>
              <a:ext uri="{FF2B5EF4-FFF2-40B4-BE49-F238E27FC236}">
                <a16:creationId xmlns:a16="http://schemas.microsoft.com/office/drawing/2014/main" id="{B4695FD8-7944-ED44-0E76-849C8B412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7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54250" y="1357275"/>
            <a:ext cx="4576200" cy="20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54250" y="3310425"/>
            <a:ext cx="457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143850" y="150475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1408050"/>
            <a:ext cx="4151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1980750"/>
            <a:ext cx="4151700" cy="17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156975" y="539500"/>
            <a:ext cx="3273900" cy="4064400"/>
          </a:xfrm>
          <a:prstGeom prst="snip1Rect">
            <a:avLst>
              <a:gd name="adj" fmla="val 103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761328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54405" y="1761325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4649257" y="1761328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5483665" y="1761325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585001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554405" y="2585000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649257" y="2585001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483665" y="2585000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408675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1554405" y="3408674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9257" y="3408675"/>
            <a:ext cx="834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483665" y="3408674"/>
            <a:ext cx="29403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ubik SemiBold"/>
              <a:buNone/>
              <a:defRPr sz="2400"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143850" y="150600"/>
            <a:ext cx="8856300" cy="4842300"/>
          </a:xfrm>
          <a:prstGeom prst="snip2DiagRect">
            <a:avLst>
              <a:gd name="adj1" fmla="val 0"/>
              <a:gd name="adj2" fmla="val 733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10108" y="3526850"/>
            <a:ext cx="1136518" cy="130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nga SemiBold"/>
              <a:buNone/>
              <a:defRPr sz="3000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634461" y="959709"/>
            <a:ext cx="5875077" cy="2856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/>
              <a:t>Оценка интенсивности трещиноватости по геофизическим признакам с помощью машинного обучения</a:t>
            </a:r>
            <a:endParaRPr sz="4000" b="1" dirty="0"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"/>
          </p:nvPr>
        </p:nvSpPr>
        <p:spPr>
          <a:xfrm>
            <a:off x="5277533" y="4503121"/>
            <a:ext cx="4576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Выполнил: Крашенинников Данил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ADB85613-0968-E0F0-33E4-51CCA1CCD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269967FB-3D61-B719-4AFC-1F256ADEE3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095" y="775162"/>
            <a:ext cx="2876351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800" u="sng" dirty="0"/>
              <a:t>Распределение классов:</a:t>
            </a:r>
            <a:endParaRPr lang="en" sz="1800" u="sng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BFB4F7F8-9736-3953-23AC-0BF476A6E5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166" y="57742"/>
            <a:ext cx="79996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без балансировки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3" name="Google Shape;182;p32">
            <a:extLst>
              <a:ext uri="{FF2B5EF4-FFF2-40B4-BE49-F238E27FC236}">
                <a16:creationId xmlns:a16="http://schemas.microsoft.com/office/drawing/2014/main" id="{AD9D4CD5-48A8-E50F-93BB-3BB05928A298}"/>
              </a:ext>
            </a:extLst>
          </p:cNvPr>
          <p:cNvSpPr txBox="1">
            <a:spLocks/>
          </p:cNvSpPr>
          <p:nvPr/>
        </p:nvSpPr>
        <p:spPr>
          <a:xfrm>
            <a:off x="153095" y="3374143"/>
            <a:ext cx="2876351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en" sz="1800" u="sng" dirty="0"/>
              <a:t>Confusion Matrix</a:t>
            </a:r>
            <a:r>
              <a:rPr lang="ru-RU" sz="1800" u="sng" dirty="0"/>
              <a:t>:</a:t>
            </a:r>
          </a:p>
          <a:p>
            <a:pPr marL="0" indent="0">
              <a:buSzPts val="1100"/>
              <a:buFont typeface="Nunito Light"/>
              <a:buNone/>
            </a:pPr>
            <a:endParaRPr lang="ru-RU" sz="2000" u="sng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A8C81E-20A6-F8B6-17AC-ABD16DCB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55" y="2493131"/>
            <a:ext cx="5616264" cy="24816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FD5C3F-0169-B926-E534-058B0D1D02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1" b="1354"/>
          <a:stretch>
            <a:fillRect/>
          </a:stretch>
        </p:blipFill>
        <p:spPr>
          <a:xfrm>
            <a:off x="2796355" y="630442"/>
            <a:ext cx="2489323" cy="18288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C8596E-D0C9-4357-ECD1-93FF431D0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487" y="630442"/>
            <a:ext cx="2647002" cy="18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0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4F4D452A-D81F-6347-15A0-91AF1F370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52CF8471-8739-6A55-6D85-04CC807685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843" y="663845"/>
            <a:ext cx="8826313" cy="726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600" dirty="0"/>
              <a:t>Показано сравнение </a:t>
            </a:r>
            <a:r>
              <a:rPr lang="ru-RU" sz="1600" b="1" dirty="0"/>
              <a:t>реального </a:t>
            </a:r>
            <a:r>
              <a:rPr lang="en" sz="1600" b="1" dirty="0"/>
              <a:t>P32_</a:t>
            </a:r>
            <a:r>
              <a:rPr lang="en-US" sz="1600" b="1" dirty="0"/>
              <a:t>ALL</a:t>
            </a:r>
            <a:r>
              <a:rPr lang="en" sz="1600" b="1" dirty="0"/>
              <a:t> </a:t>
            </a:r>
            <a:r>
              <a:rPr lang="ru-RU" sz="1600" b="1" dirty="0"/>
              <a:t>и предсказанного моделью</a:t>
            </a:r>
            <a:r>
              <a:rPr lang="en-US" sz="1600" b="1" dirty="0"/>
              <a:t> P32_class</a:t>
            </a:r>
            <a:br>
              <a:rPr lang="ru-RU" sz="1600" dirty="0"/>
            </a:br>
            <a:r>
              <a:rPr lang="ru-RU" sz="1600" dirty="0"/>
              <a:t>(по 3 случайным скважинам) обучающая и тестовая выборка:</a:t>
            </a:r>
            <a:endParaRPr sz="16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CAEF2F32-F548-57EF-EE0B-C7523C030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92" y="91145"/>
            <a:ext cx="79430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en-US" b="1" dirty="0"/>
              <a:t> (</a:t>
            </a:r>
            <a:r>
              <a:rPr lang="ru-RU" b="1" dirty="0"/>
              <a:t>без балансировки</a:t>
            </a:r>
            <a:r>
              <a:rPr lang="en-US" b="1" dirty="0"/>
              <a:t>)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7F2173-531C-2D76-E2CC-8DDB79B2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0" y="1316736"/>
            <a:ext cx="7211556" cy="16772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0CFBD9-33F1-2775-09F9-A88BCFEF4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40" y="3112821"/>
            <a:ext cx="7062876" cy="16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DDFA4819-56EA-8C66-D8BA-1FC0E83D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761129E0-540C-725E-DE52-714B7BEB9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166" y="149529"/>
            <a:ext cx="78990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без балансировки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8" name="Google Shape;182;p32">
            <a:extLst>
              <a:ext uri="{FF2B5EF4-FFF2-40B4-BE49-F238E27FC236}">
                <a16:creationId xmlns:a16="http://schemas.microsoft.com/office/drawing/2014/main" id="{42A5BB0F-1DB3-3285-5F5A-10A0F801DE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395" y="1737663"/>
            <a:ext cx="4673345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800" b="1" dirty="0"/>
              <a:t>Метрики на тестовой выборке:</a:t>
            </a:r>
            <a:endParaRPr lang="ru-RU" sz="1800" dirty="0"/>
          </a:p>
          <a:p>
            <a:r>
              <a:rPr lang="en" sz="1800" dirty="0"/>
              <a:t>Accuracy: 0.78</a:t>
            </a:r>
          </a:p>
          <a:p>
            <a:r>
              <a:rPr lang="en" sz="1800" dirty="0"/>
              <a:t>ROC AUC: 0.70</a:t>
            </a:r>
          </a:p>
          <a:p>
            <a:r>
              <a:rPr lang="en" sz="1800" dirty="0"/>
              <a:t>Precision: 0.49</a:t>
            </a:r>
          </a:p>
          <a:p>
            <a:r>
              <a:rPr lang="en" sz="1800" dirty="0"/>
              <a:t>Recall: 0.55</a:t>
            </a:r>
          </a:p>
          <a:p>
            <a:r>
              <a:rPr lang="en" sz="1800" dirty="0"/>
              <a:t>F1: 0.52</a:t>
            </a:r>
          </a:p>
          <a:p>
            <a:pPr marL="152400" indent="0">
              <a:buNone/>
            </a:pPr>
            <a:endParaRPr lang="en" sz="2000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10" name="Google Shape;182;p32">
            <a:extLst>
              <a:ext uri="{FF2B5EF4-FFF2-40B4-BE49-F238E27FC236}">
                <a16:creationId xmlns:a16="http://schemas.microsoft.com/office/drawing/2014/main" id="{8D41A1F8-E1A2-7FD0-E39F-DFEDD2A1275A}"/>
              </a:ext>
            </a:extLst>
          </p:cNvPr>
          <p:cNvSpPr txBox="1">
            <a:spLocks/>
          </p:cNvSpPr>
          <p:nvPr/>
        </p:nvSpPr>
        <p:spPr>
          <a:xfrm>
            <a:off x="4165956" y="1737663"/>
            <a:ext cx="4673345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/>
              <a:t>Метрики на обучающей выборке:</a:t>
            </a:r>
            <a:endParaRPr lang="ru-RU" sz="1800" dirty="0"/>
          </a:p>
          <a:p>
            <a:r>
              <a:rPr lang="en" sz="1800" dirty="0"/>
              <a:t>Accuracy: 0.90</a:t>
            </a:r>
          </a:p>
          <a:p>
            <a:r>
              <a:rPr lang="en" sz="1800" dirty="0"/>
              <a:t>ROC AUC: 0.83</a:t>
            </a:r>
          </a:p>
          <a:p>
            <a:r>
              <a:rPr lang="en" sz="1800" dirty="0"/>
              <a:t>Precision: 0.91</a:t>
            </a:r>
          </a:p>
          <a:p>
            <a:r>
              <a:rPr lang="en" sz="1800" dirty="0"/>
              <a:t>Recall: 0.70</a:t>
            </a:r>
          </a:p>
          <a:p>
            <a:r>
              <a:rPr lang="en" sz="1800" dirty="0"/>
              <a:t>F1: 0.79</a:t>
            </a:r>
          </a:p>
          <a:p>
            <a:pPr marL="152400" indent="0">
              <a:buFont typeface="Nunito Light"/>
              <a:buNone/>
            </a:pPr>
            <a:endParaRPr lang="ru-RU" sz="2000" dirty="0"/>
          </a:p>
          <a:p>
            <a:pPr marL="0" indent="0">
              <a:buSzPts val="1100"/>
              <a:buFont typeface="Nunito Light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4014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285080B2-8584-3737-97E7-7184FB160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AC326E0D-3413-FE95-9A4E-9CA29256B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095" y="775162"/>
            <a:ext cx="2876351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800" u="sng" dirty="0"/>
              <a:t>Распределение классов:</a:t>
            </a:r>
            <a:endParaRPr lang="en" sz="1800" u="sng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1EA3EEA0-6CC9-7778-04BE-21082CFD0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095" y="65178"/>
            <a:ext cx="8379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балансировка </a:t>
            </a:r>
            <a:r>
              <a:rPr lang="en-US" b="1" dirty="0"/>
              <a:t>train)</a:t>
            </a:r>
            <a:endParaRPr lang="ru-RU" b="1" dirty="0"/>
          </a:p>
        </p:txBody>
      </p:sp>
      <p:sp>
        <p:nvSpPr>
          <p:cNvPr id="3" name="Google Shape;182;p32">
            <a:extLst>
              <a:ext uri="{FF2B5EF4-FFF2-40B4-BE49-F238E27FC236}">
                <a16:creationId xmlns:a16="http://schemas.microsoft.com/office/drawing/2014/main" id="{CCE8CB9D-E556-A176-ABA5-731826CF0CC2}"/>
              </a:ext>
            </a:extLst>
          </p:cNvPr>
          <p:cNvSpPr txBox="1">
            <a:spLocks/>
          </p:cNvSpPr>
          <p:nvPr/>
        </p:nvSpPr>
        <p:spPr>
          <a:xfrm>
            <a:off x="153095" y="3374143"/>
            <a:ext cx="2876351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en" sz="1800" u="sng" dirty="0"/>
              <a:t>Confusion Matrix</a:t>
            </a:r>
            <a:r>
              <a:rPr lang="ru-RU" sz="1800" u="sng" dirty="0"/>
              <a:t>:</a:t>
            </a:r>
          </a:p>
          <a:p>
            <a:pPr marL="0" indent="0">
              <a:buSzPts val="1100"/>
              <a:buFont typeface="Nunito Light"/>
              <a:buNone/>
            </a:pPr>
            <a:endParaRPr lang="ru-RU" sz="2000" u="sng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A7F4E5-8113-738A-D4BF-9A2282F2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87" y="630442"/>
            <a:ext cx="2647002" cy="182620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632915-F59A-2D75-CD02-E19F3FBEB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355" y="631786"/>
            <a:ext cx="2534597" cy="186134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D05AFE9-E581-20E5-548A-0BA8C30D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355" y="2600026"/>
            <a:ext cx="5680133" cy="236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4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734443E8-BB64-13C9-EBEC-729C69F3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95A82F43-EBBE-AC99-B0CB-DC007CD96F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843" y="663845"/>
            <a:ext cx="8826313" cy="726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600" dirty="0"/>
              <a:t>Показано сравнение </a:t>
            </a:r>
            <a:r>
              <a:rPr lang="ru-RU" sz="1600" b="1" dirty="0"/>
              <a:t>реального </a:t>
            </a:r>
            <a:r>
              <a:rPr lang="en" sz="1600" b="1" dirty="0"/>
              <a:t>P32_</a:t>
            </a:r>
            <a:r>
              <a:rPr lang="en-US" sz="1600" b="1" dirty="0"/>
              <a:t>ALL</a:t>
            </a:r>
            <a:r>
              <a:rPr lang="en" sz="1600" b="1" dirty="0"/>
              <a:t> </a:t>
            </a:r>
            <a:r>
              <a:rPr lang="ru-RU" sz="1600" b="1" dirty="0"/>
              <a:t>и предсказанного моделью</a:t>
            </a:r>
            <a:r>
              <a:rPr lang="en-US" sz="1600" b="1" dirty="0"/>
              <a:t> P32_class</a:t>
            </a:r>
            <a:br>
              <a:rPr lang="ru-RU" sz="1600" dirty="0"/>
            </a:br>
            <a:r>
              <a:rPr lang="ru-RU" sz="1600" dirty="0"/>
              <a:t>(по 3 случайным скважинам) обучающая </a:t>
            </a:r>
            <a:r>
              <a:rPr lang="en-US" sz="1600" dirty="0"/>
              <a:t>(</a:t>
            </a:r>
            <a:r>
              <a:rPr lang="ru-RU" sz="1600" dirty="0"/>
              <a:t>сбалансированная) и тестовая выборка:</a:t>
            </a:r>
            <a:endParaRPr sz="16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A36CAE52-EA5A-F397-59B8-3AE374B10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5779" y="91145"/>
            <a:ext cx="80924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en-US" b="1" dirty="0"/>
              <a:t> (</a:t>
            </a:r>
            <a:r>
              <a:rPr lang="ru-RU" b="1" dirty="0"/>
              <a:t>балансировка </a:t>
            </a:r>
            <a:r>
              <a:rPr lang="en-US" b="1" dirty="0"/>
              <a:t>train)</a:t>
            </a: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7521D5-477E-D205-E4DF-A0439B58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41" y="1236545"/>
            <a:ext cx="7062876" cy="18414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DA86C3-4F8C-986F-FAF0-496B63A52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42" y="3078000"/>
            <a:ext cx="7062876" cy="18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E640B7FF-2336-D9DD-111E-2F333CFAA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EDB17F82-8455-7EA6-1FD7-AAA743814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8247" y="149529"/>
            <a:ext cx="80789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Градиентный </a:t>
            </a:r>
            <a:r>
              <a:rPr lang="ru-RU" b="1" dirty="0" err="1"/>
              <a:t>бустинг</a:t>
            </a:r>
            <a:r>
              <a:rPr lang="ru-RU" b="1" dirty="0"/>
              <a:t> </a:t>
            </a:r>
            <a:r>
              <a:rPr lang="en-US" b="1" dirty="0"/>
              <a:t>(</a:t>
            </a:r>
            <a:r>
              <a:rPr lang="ru-RU" b="1" dirty="0"/>
              <a:t>балансировка </a:t>
            </a:r>
            <a:r>
              <a:rPr lang="en-US" b="1" dirty="0"/>
              <a:t>train)</a:t>
            </a:r>
            <a:endParaRPr lang="ru-RU" b="1" dirty="0"/>
          </a:p>
        </p:txBody>
      </p:sp>
      <p:sp>
        <p:nvSpPr>
          <p:cNvPr id="8" name="Google Shape;182;p32">
            <a:extLst>
              <a:ext uri="{FF2B5EF4-FFF2-40B4-BE49-F238E27FC236}">
                <a16:creationId xmlns:a16="http://schemas.microsoft.com/office/drawing/2014/main" id="{F400739E-77CF-FCAD-FF5B-B8620EAEBE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395" y="1811806"/>
            <a:ext cx="4673345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800" b="1" dirty="0"/>
              <a:t>Метрики на тестовой выборке:</a:t>
            </a:r>
            <a:endParaRPr lang="ru-RU" sz="1800" dirty="0"/>
          </a:p>
          <a:p>
            <a:r>
              <a:rPr lang="en" sz="1800" dirty="0"/>
              <a:t>Accuracy: 0.54</a:t>
            </a:r>
          </a:p>
          <a:p>
            <a:r>
              <a:rPr lang="en" sz="1800" dirty="0"/>
              <a:t>ROC AUC: 0.53</a:t>
            </a:r>
          </a:p>
          <a:p>
            <a:r>
              <a:rPr lang="en" sz="1800" dirty="0"/>
              <a:t>Precision: 0.23</a:t>
            </a:r>
          </a:p>
          <a:p>
            <a:r>
              <a:rPr lang="en" sz="1800" dirty="0"/>
              <a:t>Recall: 0.52</a:t>
            </a:r>
          </a:p>
          <a:p>
            <a:r>
              <a:rPr lang="en" sz="1800" dirty="0"/>
              <a:t>F1: 0.32</a:t>
            </a:r>
          </a:p>
          <a:p>
            <a:pPr marL="152400" indent="0">
              <a:buNone/>
            </a:pPr>
            <a:endParaRPr lang="en" sz="2000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10" name="Google Shape;182;p32">
            <a:extLst>
              <a:ext uri="{FF2B5EF4-FFF2-40B4-BE49-F238E27FC236}">
                <a16:creationId xmlns:a16="http://schemas.microsoft.com/office/drawing/2014/main" id="{1241C75B-DE56-3A33-92FE-B8AC45A48FCA}"/>
              </a:ext>
            </a:extLst>
          </p:cNvPr>
          <p:cNvSpPr txBox="1">
            <a:spLocks/>
          </p:cNvSpPr>
          <p:nvPr/>
        </p:nvSpPr>
        <p:spPr>
          <a:xfrm>
            <a:off x="4165956" y="1811806"/>
            <a:ext cx="4673345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/>
              <a:t>Метрики на обучающей выборке:</a:t>
            </a:r>
            <a:endParaRPr lang="ru-RU" sz="1800" dirty="0"/>
          </a:p>
          <a:p>
            <a:r>
              <a:rPr lang="en" sz="1800" dirty="0"/>
              <a:t>Accuracy: 0.90</a:t>
            </a:r>
          </a:p>
          <a:p>
            <a:r>
              <a:rPr lang="en" sz="1800" dirty="0"/>
              <a:t>ROC AUC: 0.89</a:t>
            </a:r>
          </a:p>
          <a:p>
            <a:r>
              <a:rPr lang="en" sz="1800" dirty="0"/>
              <a:t>Precision: 0.89</a:t>
            </a:r>
          </a:p>
          <a:p>
            <a:r>
              <a:rPr lang="en" sz="1800" dirty="0"/>
              <a:t>Recall: 0.87</a:t>
            </a:r>
          </a:p>
          <a:p>
            <a:r>
              <a:rPr lang="en" sz="1800" dirty="0"/>
              <a:t>F1: 0.88</a:t>
            </a:r>
          </a:p>
          <a:p>
            <a:pPr marL="152400" indent="0">
              <a:buFont typeface="Nunito Light"/>
              <a:buNone/>
            </a:pPr>
            <a:endParaRPr lang="ru-RU" sz="2000" dirty="0"/>
          </a:p>
          <a:p>
            <a:pPr marL="0" indent="0">
              <a:buSzPts val="1100"/>
              <a:buFont typeface="Nunito Light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7774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791068BC-913A-8776-BE07-A017A8DA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1AF53A46-5C6F-6DEE-CFAA-BA8B71532C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533" y="149529"/>
            <a:ext cx="81809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Сравнение классификационных моделей</a:t>
            </a:r>
          </a:p>
        </p:txBody>
      </p:sp>
      <p:sp>
        <p:nvSpPr>
          <p:cNvPr id="12" name="Google Shape;182;p32">
            <a:extLst>
              <a:ext uri="{FF2B5EF4-FFF2-40B4-BE49-F238E27FC236}">
                <a16:creationId xmlns:a16="http://schemas.microsoft.com/office/drawing/2014/main" id="{7D82D94F-0162-B84A-01B1-24E3A79FA12B}"/>
              </a:ext>
            </a:extLst>
          </p:cNvPr>
          <p:cNvSpPr txBox="1">
            <a:spLocks/>
          </p:cNvSpPr>
          <p:nvPr/>
        </p:nvSpPr>
        <p:spPr>
          <a:xfrm>
            <a:off x="338328" y="2906395"/>
            <a:ext cx="8695944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/>
              <a:t>Вывод:</a:t>
            </a:r>
            <a:br>
              <a:rPr lang="ru-RU" sz="1800" dirty="0"/>
            </a:br>
            <a:r>
              <a:rPr lang="ru-RU" sz="1800" dirty="0"/>
              <a:t>Балансировка увеличила чувствительность к редкому классу, но вызвала переобучение и рост ложных срабатываний.</a:t>
            </a:r>
            <a:br>
              <a:rPr lang="ru-RU" sz="1800" dirty="0"/>
            </a:br>
            <a:r>
              <a:rPr lang="ru-RU" sz="1800" dirty="0"/>
              <a:t>Модель без балансировки показала </a:t>
            </a:r>
            <a:r>
              <a:rPr lang="ru-RU" sz="1800" b="1" dirty="0"/>
              <a:t>лучшее качество на тесте и более стабильные предсказания</a:t>
            </a:r>
            <a:r>
              <a:rPr lang="ru-RU" sz="1800" dirty="0"/>
              <a:t>.</a:t>
            </a:r>
          </a:p>
          <a:p>
            <a:pPr marL="152400" indent="0">
              <a:buNone/>
            </a:pPr>
            <a:r>
              <a:rPr lang="ru-RU" sz="1800" dirty="0"/>
              <a:t>Поскольку мы ориентируемся на </a:t>
            </a:r>
            <a:r>
              <a:rPr lang="ru-RU" sz="1800" b="1" dirty="0"/>
              <a:t>общую точность модели</a:t>
            </a:r>
            <a:r>
              <a:rPr lang="ru-RU" sz="1800" dirty="0"/>
              <a:t>, выбираем </a:t>
            </a:r>
            <a:r>
              <a:rPr lang="ru-RU" sz="1800" b="1" dirty="0"/>
              <a:t>вариант без балансировки</a:t>
            </a:r>
            <a:r>
              <a:rPr lang="ru-RU" sz="1800" dirty="0"/>
              <a:t> как более надёжный.</a:t>
            </a:r>
          </a:p>
          <a:p>
            <a:pPr marL="152400" indent="0">
              <a:buNone/>
            </a:pPr>
            <a:endParaRPr lang="ru-RU" sz="18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CD41566-6F06-C7B2-6E05-8E42EAFB5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38211"/>
              </p:ext>
            </p:extLst>
          </p:nvPr>
        </p:nvGraphicFramePr>
        <p:xfrm>
          <a:off x="648779" y="1077595"/>
          <a:ext cx="7718424" cy="1828800"/>
        </p:xfrm>
        <a:graphic>
          <a:graphicData uri="http://schemas.openxmlformats.org/drawingml/2006/table">
            <a:tbl>
              <a:tblPr/>
              <a:tblGrid>
                <a:gridCol w="2572808">
                  <a:extLst>
                    <a:ext uri="{9D8B030D-6E8A-4147-A177-3AD203B41FA5}">
                      <a16:colId xmlns:a16="http://schemas.microsoft.com/office/drawing/2014/main" val="3467972196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463634561"/>
                    </a:ext>
                  </a:extLst>
                </a:gridCol>
                <a:gridCol w="2572808">
                  <a:extLst>
                    <a:ext uri="{9D8B030D-6E8A-4147-A177-3AD203B41FA5}">
                      <a16:colId xmlns:a16="http://schemas.microsoft.com/office/drawing/2014/main" val="28800540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Без балансировки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С балансировкой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654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Accuracy (</a:t>
                      </a:r>
                      <a:r>
                        <a:rPr lang="ru-RU"/>
                        <a:t>тест)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0.78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061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ROC AUC (</a:t>
                      </a:r>
                      <a:r>
                        <a:rPr lang="ru-RU"/>
                        <a:t>тест)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0.70</a:t>
                      </a: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0.53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931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dirty="0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0.49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791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0.52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822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F1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0.52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915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269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87B90F31-27A2-61A7-1A51-6F5849A9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8C51C2CE-A15C-BD15-0288-AB824EFF4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85315" y="71366"/>
            <a:ext cx="61904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b="1" dirty="0"/>
              <a:t>Сравнение лучших моделей</a:t>
            </a:r>
          </a:p>
        </p:txBody>
      </p:sp>
      <p:sp>
        <p:nvSpPr>
          <p:cNvPr id="12" name="Google Shape;182;p32">
            <a:extLst>
              <a:ext uri="{FF2B5EF4-FFF2-40B4-BE49-F238E27FC236}">
                <a16:creationId xmlns:a16="http://schemas.microsoft.com/office/drawing/2014/main" id="{6E45621C-5F01-E016-79B0-7CC099943B22}"/>
              </a:ext>
            </a:extLst>
          </p:cNvPr>
          <p:cNvSpPr txBox="1">
            <a:spLocks/>
          </p:cNvSpPr>
          <p:nvPr/>
        </p:nvSpPr>
        <p:spPr>
          <a:xfrm>
            <a:off x="310896" y="3146122"/>
            <a:ext cx="872337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/>
              <a:t>Вывод:</a:t>
            </a:r>
            <a:br>
              <a:rPr lang="ru-RU" sz="1800" dirty="0"/>
            </a:br>
            <a:r>
              <a:rPr lang="ru-RU" sz="1800" dirty="0"/>
              <a:t>Регрессия даёт точный прогноз значения </a:t>
            </a:r>
            <a:r>
              <a:rPr lang="en" sz="1800" dirty="0"/>
              <a:t>P32, </a:t>
            </a:r>
            <a:r>
              <a:rPr lang="ru-RU" sz="1800" dirty="0"/>
              <a:t>классификация — простой ответ да/нет.</a:t>
            </a:r>
            <a:br>
              <a:rPr lang="ru-RU" sz="1800" dirty="0"/>
            </a:br>
            <a:r>
              <a:rPr lang="ru-RU" sz="1800" dirty="0"/>
              <a:t>В нашем случае классификация показала </a:t>
            </a:r>
            <a:r>
              <a:rPr lang="ru-RU" sz="1800" b="1" dirty="0"/>
              <a:t>лучшую точность</a:t>
            </a:r>
            <a:r>
              <a:rPr lang="ru-RU" sz="1800" dirty="0"/>
              <a:t> и стабильность, поэтому её можно считать </a:t>
            </a:r>
            <a:r>
              <a:rPr lang="ru-RU" sz="1800" b="1" dirty="0"/>
              <a:t>оптимальным решением</a:t>
            </a:r>
            <a:r>
              <a:rPr lang="ru-RU" sz="1800" dirty="0"/>
              <a:t>.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28E9A04-4895-0B83-35CB-895C3B2BF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58682"/>
              </p:ext>
            </p:extLst>
          </p:nvPr>
        </p:nvGraphicFramePr>
        <p:xfrm>
          <a:off x="607853" y="585802"/>
          <a:ext cx="7745412" cy="2560320"/>
        </p:xfrm>
        <a:graphic>
          <a:graphicData uri="http://schemas.openxmlformats.org/drawingml/2006/table">
            <a:tbl>
              <a:tblPr/>
              <a:tblGrid>
                <a:gridCol w="2581804">
                  <a:extLst>
                    <a:ext uri="{9D8B030D-6E8A-4147-A177-3AD203B41FA5}">
                      <a16:colId xmlns:a16="http://schemas.microsoft.com/office/drawing/2014/main" val="526667762"/>
                    </a:ext>
                  </a:extLst>
                </a:gridCol>
                <a:gridCol w="2581804">
                  <a:extLst>
                    <a:ext uri="{9D8B030D-6E8A-4147-A177-3AD203B41FA5}">
                      <a16:colId xmlns:a16="http://schemas.microsoft.com/office/drawing/2014/main" val="2292189113"/>
                    </a:ext>
                  </a:extLst>
                </a:gridCol>
                <a:gridCol w="2581804">
                  <a:extLst>
                    <a:ext uri="{9D8B030D-6E8A-4147-A177-3AD203B41FA5}">
                      <a16:colId xmlns:a16="http://schemas.microsoft.com/office/drawing/2014/main" val="1015741088"/>
                    </a:ext>
                  </a:extLst>
                </a:gridCol>
              </a:tblGrid>
              <a:tr h="458135">
                <a:tc>
                  <a:txBody>
                    <a:bodyPr/>
                    <a:lstStyle/>
                    <a:p>
                      <a:r>
                        <a:rPr lang="ru-RU"/>
                        <a:t>Метрика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/>
                        <a:t>Ridge (</a:t>
                      </a:r>
                      <a:r>
                        <a:rPr lang="ru-RU"/>
                        <a:t>регрессия)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Градиентный бустинг (классификация)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48661"/>
                  </a:ext>
                </a:extLst>
              </a:tr>
              <a:tr h="458135">
                <a:tc>
                  <a:txBody>
                    <a:bodyPr/>
                    <a:lstStyle/>
                    <a:p>
                      <a:r>
                        <a:rPr lang="ru-RU" b="1"/>
                        <a:t>Формат задачи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Предсказание точного значения </a:t>
                      </a:r>
                      <a:r>
                        <a:rPr lang="en"/>
                        <a:t>P32_ALL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Определение, превышает ли </a:t>
                      </a:r>
                      <a:r>
                        <a:rPr lang="en"/>
                        <a:t>P32_ALL </a:t>
                      </a:r>
                      <a:r>
                        <a:rPr lang="ru-RU"/>
                        <a:t>порог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266641"/>
                  </a:ext>
                </a:extLst>
              </a:tr>
              <a:tr h="269491">
                <a:tc>
                  <a:txBody>
                    <a:bodyPr/>
                    <a:lstStyle/>
                    <a:p>
                      <a:r>
                        <a:rPr lang="en" b="1"/>
                        <a:t>R² (</a:t>
                      </a:r>
                      <a:r>
                        <a:rPr lang="ru-RU" b="1"/>
                        <a:t>тест)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0.31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508694"/>
                  </a:ext>
                </a:extLst>
              </a:tr>
              <a:tr h="269491">
                <a:tc>
                  <a:txBody>
                    <a:bodyPr/>
                    <a:lstStyle/>
                    <a:p>
                      <a:r>
                        <a:rPr lang="en" b="1"/>
                        <a:t>MSE (</a:t>
                      </a:r>
                      <a:r>
                        <a:rPr lang="ru-RU" b="1"/>
                        <a:t>тест)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0.83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232692"/>
                  </a:ext>
                </a:extLst>
              </a:tr>
              <a:tr h="269491">
                <a:tc>
                  <a:txBody>
                    <a:bodyPr/>
                    <a:lstStyle/>
                    <a:p>
                      <a:r>
                        <a:rPr lang="en" b="1"/>
                        <a:t>Accuracy (</a:t>
                      </a:r>
                      <a:r>
                        <a:rPr lang="ru-RU" b="1"/>
                        <a:t>тест)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0.78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639082"/>
                  </a:ext>
                </a:extLst>
              </a:tr>
              <a:tr h="269491">
                <a:tc>
                  <a:txBody>
                    <a:bodyPr/>
                    <a:lstStyle/>
                    <a:p>
                      <a:r>
                        <a:rPr lang="en" b="1"/>
                        <a:t>F1 (</a:t>
                      </a:r>
                      <a:r>
                        <a:rPr lang="ru-RU" b="1"/>
                        <a:t>тест)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0.52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675528"/>
                  </a:ext>
                </a:extLst>
              </a:tr>
              <a:tr h="269491">
                <a:tc>
                  <a:txBody>
                    <a:bodyPr/>
                    <a:lstStyle/>
                    <a:p>
                      <a:r>
                        <a:rPr lang="en" b="1"/>
                        <a:t>Recall (</a:t>
                      </a:r>
                      <a:r>
                        <a:rPr lang="ru-RU" b="1"/>
                        <a:t>тест)</a:t>
                      </a:r>
                      <a:endParaRPr lang="ru-R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510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33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D106C-83FA-1B5C-AC22-F09CEE4F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00" y="197594"/>
            <a:ext cx="7710600" cy="572700"/>
          </a:xfrm>
        </p:spPr>
        <p:txBody>
          <a:bodyPr/>
          <a:lstStyle/>
          <a:p>
            <a:pPr algn="ctr"/>
            <a:r>
              <a:rPr lang="ru-RU" sz="3600" b="1" dirty="0"/>
              <a:t>Выводы как аналитика</a:t>
            </a:r>
          </a:p>
        </p:txBody>
      </p:sp>
      <p:sp>
        <p:nvSpPr>
          <p:cNvPr id="3" name="Google Shape;182;p32">
            <a:extLst>
              <a:ext uri="{FF2B5EF4-FFF2-40B4-BE49-F238E27FC236}">
                <a16:creationId xmlns:a16="http://schemas.microsoft.com/office/drawing/2014/main" id="{5D07DACD-3B96-30FF-93B0-B23DCCEC2CAF}"/>
              </a:ext>
            </a:extLst>
          </p:cNvPr>
          <p:cNvSpPr txBox="1">
            <a:spLocks/>
          </p:cNvSpPr>
          <p:nvPr/>
        </p:nvSpPr>
        <p:spPr>
          <a:xfrm>
            <a:off x="199577" y="1629035"/>
            <a:ext cx="2294166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2000" b="1" dirty="0"/>
              <a:t>1. В данных есть сигнал, но он слабый</a:t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4" name="Google Shape;182;p32">
            <a:extLst>
              <a:ext uri="{FF2B5EF4-FFF2-40B4-BE49-F238E27FC236}">
                <a16:creationId xmlns:a16="http://schemas.microsoft.com/office/drawing/2014/main" id="{E0FC0E17-282B-B771-0AA8-D52868AAF227}"/>
              </a:ext>
            </a:extLst>
          </p:cNvPr>
          <p:cNvSpPr txBox="1">
            <a:spLocks/>
          </p:cNvSpPr>
          <p:nvPr/>
        </p:nvSpPr>
        <p:spPr>
          <a:xfrm>
            <a:off x="3190593" y="1636004"/>
            <a:ext cx="2446882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2000" b="1" dirty="0"/>
              <a:t>2. Отбор признаков был эвристическим</a:t>
            </a:r>
            <a:br>
              <a:rPr lang="ru-RU" sz="2000" dirty="0"/>
            </a:br>
            <a:br>
              <a:rPr lang="ru-RU" sz="2000" dirty="0"/>
            </a:br>
            <a:endParaRPr lang="ru-RU" sz="2000" dirty="0"/>
          </a:p>
        </p:txBody>
      </p:sp>
      <p:sp>
        <p:nvSpPr>
          <p:cNvPr id="5" name="Google Shape;182;p32">
            <a:extLst>
              <a:ext uri="{FF2B5EF4-FFF2-40B4-BE49-F238E27FC236}">
                <a16:creationId xmlns:a16="http://schemas.microsoft.com/office/drawing/2014/main" id="{13A6F2EA-9EC8-0540-66F1-01CFF2B5B7A2}"/>
              </a:ext>
            </a:extLst>
          </p:cNvPr>
          <p:cNvSpPr txBox="1">
            <a:spLocks/>
          </p:cNvSpPr>
          <p:nvPr/>
        </p:nvSpPr>
        <p:spPr>
          <a:xfrm>
            <a:off x="6323407" y="1629035"/>
            <a:ext cx="2446882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2000" b="1" dirty="0"/>
              <a:t>3. Потенциал в данных есть</a:t>
            </a:r>
            <a:br>
              <a:rPr lang="ru-RU" sz="2000" dirty="0"/>
            </a:b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61384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Цель и подход решения</a:t>
            </a:r>
            <a:endParaRPr b="1"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720000" y="169373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b="1" dirty="0"/>
              <a:t>Цель: </a:t>
            </a:r>
            <a:r>
              <a:rPr lang="ru-RU" dirty="0"/>
              <a:t>Предсказать значение геофизического параметра </a:t>
            </a:r>
            <a:r>
              <a:rPr lang="en" b="1" dirty="0"/>
              <a:t>P32_ALL</a:t>
            </a:r>
            <a:r>
              <a:rPr lang="en" dirty="0"/>
              <a:t> </a:t>
            </a:r>
            <a:r>
              <a:rPr lang="ru-RU" dirty="0"/>
              <a:t>по другим характеристикам скважин.</a:t>
            </a:r>
            <a:endParaRPr dirty="0"/>
          </a:p>
        </p:txBody>
      </p:sp>
      <p:sp>
        <p:nvSpPr>
          <p:cNvPr id="24" name="Google Shape;166;p31">
            <a:extLst>
              <a:ext uri="{FF2B5EF4-FFF2-40B4-BE49-F238E27FC236}">
                <a16:creationId xmlns:a16="http://schemas.microsoft.com/office/drawing/2014/main" id="{2634C213-C032-DD9C-152A-7A6B0EDDE4CA}"/>
              </a:ext>
            </a:extLst>
          </p:cNvPr>
          <p:cNvSpPr txBox="1">
            <a:spLocks/>
          </p:cNvSpPr>
          <p:nvPr/>
        </p:nvSpPr>
        <p:spPr>
          <a:xfrm>
            <a:off x="521217" y="3465664"/>
            <a:ext cx="84876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ru-RU" b="1" dirty="0"/>
              <a:t>Подход: </a:t>
            </a:r>
          </a:p>
          <a:p>
            <a:r>
              <a:rPr lang="ru-RU" b="1" dirty="0"/>
              <a:t>Регрессия</a:t>
            </a:r>
            <a:r>
              <a:rPr lang="ru-RU" dirty="0"/>
              <a:t> — оценка величины трещиноватости</a:t>
            </a:r>
          </a:p>
          <a:p>
            <a:r>
              <a:rPr lang="ru-RU" b="1" dirty="0"/>
              <a:t>Классификация</a:t>
            </a:r>
            <a:r>
              <a:rPr lang="ru-RU" dirty="0"/>
              <a:t> — определение наличия повышенной</a:t>
            </a:r>
          </a:p>
          <a:p>
            <a:r>
              <a:rPr lang="ru-RU" dirty="0"/>
              <a:t>трещиноватости по признакам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D7028701-B55B-77E0-020B-5C4045A6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9B263828-8F2C-22E6-3E59-771646C652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416" y="372523"/>
            <a:ext cx="4025753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ru-RU" sz="2000" b="1" dirty="0"/>
              <a:t>Датасет:</a:t>
            </a:r>
            <a:br>
              <a:rPr lang="ru-RU" sz="2000" dirty="0"/>
            </a:br>
            <a:r>
              <a:rPr lang="ru-RU" sz="2000" dirty="0"/>
              <a:t>Около 4900 наблюдений по скважинам, 23 признака.</a:t>
            </a:r>
          </a:p>
          <a:p>
            <a:pPr marL="0" lvl="0" indent="0">
              <a:buSzPts val="1100"/>
              <a:buNone/>
            </a:pPr>
            <a:endParaRPr lang="ru-RU" sz="2000" dirty="0"/>
          </a:p>
          <a:p>
            <a:pPr marL="0" indent="0">
              <a:buSzPts val="1100"/>
              <a:buNone/>
            </a:pPr>
            <a:r>
              <a:rPr lang="ru-RU" sz="2000" b="1" dirty="0"/>
              <a:t>Целевая переменная:</a:t>
            </a:r>
            <a:br>
              <a:rPr lang="ru-RU" sz="2000" dirty="0"/>
            </a:br>
            <a:r>
              <a:rPr lang="en-US" sz="2000" dirty="0"/>
              <a:t>P32_ALL</a:t>
            </a:r>
          </a:p>
          <a:p>
            <a:pPr marL="0" indent="0">
              <a:buSzPts val="1100"/>
              <a:buNone/>
            </a:pPr>
            <a:r>
              <a:rPr lang="ru-RU" sz="2000" b="1" dirty="0"/>
              <a:t>Выбранные признаки для модели:</a:t>
            </a:r>
            <a:endParaRPr lang="ru-RU" sz="2000" dirty="0"/>
          </a:p>
          <a:p>
            <a:r>
              <a:rPr lang="en" sz="2000" dirty="0"/>
              <a:t>DIFFRACTION_ALL</a:t>
            </a:r>
          </a:p>
          <a:p>
            <a:r>
              <a:rPr lang="en" sz="2000" dirty="0"/>
              <a:t>INVERSION_AI</a:t>
            </a:r>
          </a:p>
          <a:p>
            <a:r>
              <a:rPr lang="en" sz="2000" dirty="0"/>
              <a:t>TOLSCHI</a:t>
            </a:r>
          </a:p>
          <a:p>
            <a:r>
              <a:rPr lang="en" sz="2000" dirty="0"/>
              <a:t>FUNDAMENT</a:t>
            </a:r>
          </a:p>
          <a:p>
            <a:r>
              <a:rPr lang="en" sz="2000" dirty="0"/>
              <a:t>THICKNESS_RO_R4</a:t>
            </a:r>
          </a:p>
          <a:p>
            <a:r>
              <a:rPr lang="en" sz="2000" dirty="0"/>
              <a:t>PERV</a:t>
            </a:r>
          </a:p>
          <a:p>
            <a:pPr marL="0" lvl="0" indent="0">
              <a:buSzPts val="1100"/>
              <a:buNone/>
            </a:pPr>
            <a:endParaRPr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F844B8-2527-24A1-4A4B-E948996A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781" y="480460"/>
            <a:ext cx="4903000" cy="41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7EEE9A-6EE0-9920-2DDA-98498942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7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D0B07D28-E299-FDA2-313C-21474FC88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>
            <a:extLst>
              <a:ext uri="{FF2B5EF4-FFF2-40B4-BE49-F238E27FC236}">
                <a16:creationId xmlns:a16="http://schemas.microsoft.com/office/drawing/2014/main" id="{3EAE0570-A753-FA95-669D-6676C3805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Подготовка данных</a:t>
            </a:r>
            <a:endParaRPr b="1" dirty="0"/>
          </a:p>
        </p:txBody>
      </p:sp>
      <p:sp>
        <p:nvSpPr>
          <p:cNvPr id="166" name="Google Shape;166;p31">
            <a:extLst>
              <a:ext uri="{FF2B5EF4-FFF2-40B4-BE49-F238E27FC236}">
                <a16:creationId xmlns:a16="http://schemas.microsoft.com/office/drawing/2014/main" id="{E7BFEDB4-50C7-0153-1E2A-746991A312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217" y="144923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b="1" dirty="0"/>
              <a:t>Обработка:</a:t>
            </a:r>
            <a:endParaRPr lang="ru-RU" dirty="0"/>
          </a:p>
          <a:p>
            <a:r>
              <a:rPr lang="ru-RU" dirty="0"/>
              <a:t>Удалены строки с пропущенными значениями </a:t>
            </a:r>
            <a:endParaRPr lang="en" dirty="0"/>
          </a:p>
        </p:txBody>
      </p:sp>
      <p:sp>
        <p:nvSpPr>
          <p:cNvPr id="24" name="Google Shape;166;p31">
            <a:extLst>
              <a:ext uri="{FF2B5EF4-FFF2-40B4-BE49-F238E27FC236}">
                <a16:creationId xmlns:a16="http://schemas.microsoft.com/office/drawing/2014/main" id="{9A5503EA-4FB6-B8E3-9C78-A17F88B60D2C}"/>
              </a:ext>
            </a:extLst>
          </p:cNvPr>
          <p:cNvSpPr txBox="1">
            <a:spLocks/>
          </p:cNvSpPr>
          <p:nvPr/>
        </p:nvSpPr>
        <p:spPr>
          <a:xfrm>
            <a:off x="521217" y="2454258"/>
            <a:ext cx="84876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ru-RU" b="1" dirty="0"/>
              <a:t>Решения задачи:</a:t>
            </a:r>
            <a:endParaRPr lang="ru-RU" dirty="0"/>
          </a:p>
          <a:p>
            <a:r>
              <a:rPr lang="ru-RU" dirty="0"/>
              <a:t>Данные усреднены по признаку </a:t>
            </a:r>
            <a:r>
              <a:rPr lang="en" dirty="0"/>
              <a:t>WELL</a:t>
            </a:r>
          </a:p>
          <a:p>
            <a:r>
              <a:rPr lang="ru-RU" dirty="0"/>
              <a:t>Идея: каждая скважина становится одной точкой</a:t>
            </a:r>
          </a:p>
        </p:txBody>
      </p:sp>
      <p:sp>
        <p:nvSpPr>
          <p:cNvPr id="2" name="Google Shape;166;p31">
            <a:extLst>
              <a:ext uri="{FF2B5EF4-FFF2-40B4-BE49-F238E27FC236}">
                <a16:creationId xmlns:a16="http://schemas.microsoft.com/office/drawing/2014/main" id="{D5F9D0B3-ACFD-2116-9AD2-1748B1E38A60}"/>
              </a:ext>
            </a:extLst>
          </p:cNvPr>
          <p:cNvSpPr txBox="1">
            <a:spLocks/>
          </p:cNvSpPr>
          <p:nvPr/>
        </p:nvSpPr>
        <p:spPr>
          <a:xfrm>
            <a:off x="453225" y="3796316"/>
            <a:ext cx="86907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ru-RU" b="1" dirty="0"/>
              <a:t>Преобразование признаков:</a:t>
            </a:r>
            <a:endParaRPr lang="ru-RU" dirty="0"/>
          </a:p>
          <a:p>
            <a:r>
              <a:rPr lang="ru-RU" dirty="0"/>
              <a:t>Для корректной работы </a:t>
            </a:r>
            <a:r>
              <a:rPr lang="en" dirty="0"/>
              <a:t>Ridge-</a:t>
            </a:r>
            <a:r>
              <a:rPr lang="ru-RU" dirty="0"/>
              <a:t>регрессии выполнена </a:t>
            </a:r>
            <a:r>
              <a:rPr lang="ru-RU" b="1" dirty="0"/>
              <a:t>стандартизация признаков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99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53CCB6CE-C6A8-85EA-F42D-5FAD3DEF2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DACB49FA-7183-F82B-6B9D-425841C008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47" y="901683"/>
            <a:ext cx="4951641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2000" dirty="0"/>
              <a:t>Подбор </a:t>
            </a:r>
            <a:r>
              <a:rPr lang="en" sz="2000" dirty="0"/>
              <a:t>alpha </a:t>
            </a:r>
            <a:r>
              <a:rPr lang="ru-RU" sz="2000" dirty="0"/>
              <a:t>выполнен через </a:t>
            </a:r>
            <a:r>
              <a:rPr lang="en" sz="2000" b="1" dirty="0" err="1"/>
              <a:t>GridSearchCV</a:t>
            </a:r>
            <a:endParaRPr lang="en" sz="2000" dirty="0"/>
          </a:p>
          <a:p>
            <a:pPr marL="152400" indent="0">
              <a:buNone/>
            </a:pPr>
            <a:r>
              <a:rPr lang="ru-RU" sz="2000" dirty="0"/>
              <a:t>Проверялись значения: 0.1, 1, 10, 100</a:t>
            </a:r>
          </a:p>
          <a:p>
            <a:pPr marL="152400" indent="0">
              <a:buNone/>
            </a:pPr>
            <a:r>
              <a:rPr lang="ru-RU" sz="2000" dirty="0"/>
              <a:t>Лучшее: </a:t>
            </a:r>
            <a:r>
              <a:rPr lang="en" sz="2000" dirty="0"/>
              <a:t>alpha = 10</a:t>
            </a:r>
            <a:endParaRPr lang="ru-RU" sz="2000" dirty="0"/>
          </a:p>
          <a:p>
            <a:pPr marL="152400" indent="0">
              <a:buNone/>
            </a:pPr>
            <a:r>
              <a:rPr lang="ru-RU" sz="2000" b="1" dirty="0"/>
              <a:t>Метрики:</a:t>
            </a:r>
            <a:endParaRPr lang="ru-RU" sz="2000" dirty="0"/>
          </a:p>
          <a:p>
            <a:r>
              <a:rPr lang="en" sz="2000" dirty="0"/>
              <a:t>R² (</a:t>
            </a:r>
            <a:r>
              <a:rPr lang="en-US" sz="2000" dirty="0"/>
              <a:t>test</a:t>
            </a:r>
            <a:r>
              <a:rPr lang="ru-RU" sz="2000" dirty="0"/>
              <a:t>): ~0.31</a:t>
            </a:r>
          </a:p>
          <a:p>
            <a:r>
              <a:rPr lang="en" sz="2000" dirty="0"/>
              <a:t>R² (</a:t>
            </a:r>
            <a:r>
              <a:rPr lang="en-US" sz="2000" dirty="0"/>
              <a:t>train</a:t>
            </a:r>
            <a:r>
              <a:rPr lang="ru-RU" sz="2000" dirty="0"/>
              <a:t>): ~0.45</a:t>
            </a:r>
          </a:p>
          <a:p>
            <a:r>
              <a:rPr lang="en" sz="2000" dirty="0"/>
              <a:t>MSE (test): ~0.83</a:t>
            </a:r>
          </a:p>
          <a:p>
            <a:r>
              <a:rPr lang="en" sz="2000" dirty="0"/>
              <a:t>MSE (train): ~0.58</a:t>
            </a:r>
          </a:p>
          <a:p>
            <a:r>
              <a:rPr lang="en" sz="2000" dirty="0"/>
              <a:t>R² </a:t>
            </a:r>
            <a:r>
              <a:rPr lang="ru-RU" sz="2000" dirty="0"/>
              <a:t>по кросс-валидации: ~0.29</a:t>
            </a:r>
          </a:p>
          <a:p>
            <a:pPr marL="152400" indent="0">
              <a:buNone/>
            </a:pPr>
            <a:endParaRPr lang="en" sz="2000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387B7DC8-D0E1-0AE0-FAB9-82D723C58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59" y="193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Ridge-</a:t>
            </a:r>
            <a:r>
              <a:rPr lang="ru-RU" dirty="0"/>
              <a:t>регрессия с подбором параметра</a:t>
            </a:r>
            <a:endParaRPr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F0BA2C-45C8-23A5-C0DF-C558B1C11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812" y="697064"/>
            <a:ext cx="3543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1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32E9E55A-E08E-B519-9981-5B518901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CA5C3C1F-CFD1-7F1C-D67A-8672FE92DC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47" y="901683"/>
            <a:ext cx="5031155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2000" b="1" dirty="0"/>
              <a:t>Модель:</a:t>
            </a:r>
            <a:br>
              <a:rPr lang="ru-RU" sz="2000" dirty="0"/>
            </a:br>
            <a:r>
              <a:rPr lang="en" sz="2000" dirty="0"/>
              <a:t>Ridge(alpha=0.1) </a:t>
            </a:r>
            <a:endParaRPr lang="ru-RU" sz="2000" dirty="0"/>
          </a:p>
          <a:p>
            <a:pPr marL="152400" indent="0">
              <a:buNone/>
            </a:pPr>
            <a:r>
              <a:rPr lang="ru-RU" sz="2000" b="1" dirty="0"/>
              <a:t>Почему именно 0.1:</a:t>
            </a:r>
            <a:br>
              <a:rPr lang="ru-RU" sz="2000" dirty="0"/>
            </a:br>
            <a:r>
              <a:rPr lang="ru-RU" sz="2000" dirty="0"/>
              <a:t>Малое значение </a:t>
            </a:r>
            <a:r>
              <a:rPr lang="en" sz="2000" dirty="0"/>
              <a:t>alpha </a:t>
            </a:r>
            <a:r>
              <a:rPr lang="ru-RU" sz="2000" dirty="0"/>
              <a:t>позволяет </a:t>
            </a:r>
            <a:r>
              <a:rPr lang="ru-RU" sz="2000" b="1" dirty="0"/>
              <a:t>сохранять чувствительность</a:t>
            </a:r>
            <a:r>
              <a:rPr lang="ru-RU" sz="2000" dirty="0"/>
              <a:t> к признакам, не съедая коэффициенты слишком сильно</a:t>
            </a:r>
            <a:br>
              <a:rPr lang="ru-RU" sz="2000" dirty="0"/>
            </a:br>
            <a:r>
              <a:rPr lang="ru-RU" sz="2000" b="1" dirty="0"/>
              <a:t>Метрики:</a:t>
            </a:r>
            <a:endParaRPr lang="ru-RU" sz="2000" dirty="0"/>
          </a:p>
          <a:p>
            <a:r>
              <a:rPr lang="en" sz="2000" dirty="0"/>
              <a:t>R² (</a:t>
            </a:r>
            <a:r>
              <a:rPr lang="en-US" sz="2000" dirty="0"/>
              <a:t>test</a:t>
            </a:r>
            <a:r>
              <a:rPr lang="ru-RU" sz="2000" dirty="0"/>
              <a:t>): ~0.24</a:t>
            </a:r>
          </a:p>
          <a:p>
            <a:r>
              <a:rPr lang="en" sz="2000" dirty="0"/>
              <a:t>R² (</a:t>
            </a:r>
            <a:r>
              <a:rPr lang="en-US" sz="2000" dirty="0"/>
              <a:t>train</a:t>
            </a:r>
            <a:r>
              <a:rPr lang="ru-RU" sz="2000" dirty="0"/>
              <a:t>): ~0.47</a:t>
            </a:r>
          </a:p>
          <a:p>
            <a:r>
              <a:rPr lang="en" sz="2000" dirty="0"/>
              <a:t>MSE (</a:t>
            </a:r>
            <a:r>
              <a:rPr lang="en-US" sz="2000" dirty="0"/>
              <a:t>test</a:t>
            </a:r>
            <a:r>
              <a:rPr lang="ru-RU" sz="2000" dirty="0"/>
              <a:t>): ~0.91</a:t>
            </a:r>
          </a:p>
          <a:p>
            <a:r>
              <a:rPr lang="en" sz="2000" dirty="0"/>
              <a:t>MSE (</a:t>
            </a:r>
            <a:r>
              <a:rPr lang="en-US" sz="2000" dirty="0"/>
              <a:t>train</a:t>
            </a:r>
            <a:r>
              <a:rPr lang="ru-RU" sz="2000" dirty="0"/>
              <a:t>): ~0.57</a:t>
            </a:r>
          </a:p>
          <a:p>
            <a:r>
              <a:rPr lang="en" sz="2000" dirty="0"/>
              <a:t>R² </a:t>
            </a:r>
            <a:r>
              <a:rPr lang="ru-RU" sz="2000" dirty="0"/>
              <a:t>по кросс-валидации: ~0.10</a:t>
            </a:r>
          </a:p>
          <a:p>
            <a:pPr marL="152400" indent="0">
              <a:buNone/>
            </a:pPr>
            <a:endParaRPr lang="en" sz="2000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3C226536-FB36-19AA-D67F-56F8D9B8FB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659" y="193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Ridge-</a:t>
            </a:r>
            <a:r>
              <a:rPr lang="ru-RU" dirty="0"/>
              <a:t>регрессия без подбора параметров</a:t>
            </a:r>
            <a:endParaRPr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F984CB-E263-8385-5A6C-F2CD3BD71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15" y="766511"/>
            <a:ext cx="3505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Сравнение </a:t>
            </a:r>
            <a:r>
              <a:rPr lang="en" dirty="0"/>
              <a:t>Ridge-</a:t>
            </a:r>
            <a:r>
              <a:rPr lang="ru-RU" dirty="0"/>
              <a:t>регрессий</a:t>
            </a:r>
            <a:endParaRPr dirty="0"/>
          </a:p>
        </p:txBody>
      </p:sp>
      <p:graphicFrame>
        <p:nvGraphicFramePr>
          <p:cNvPr id="156" name="Google Shape;156;p30"/>
          <p:cNvGraphicFramePr/>
          <p:nvPr>
            <p:extLst>
              <p:ext uri="{D42A27DB-BD31-4B8C-83A1-F6EECF244321}">
                <p14:modId xmlns:p14="http://schemas.microsoft.com/office/powerpoint/2010/main" val="1674948675"/>
              </p:ext>
            </p:extLst>
          </p:nvPr>
        </p:nvGraphicFramePr>
        <p:xfrm>
          <a:off x="713219" y="1193448"/>
          <a:ext cx="7704001" cy="1828800"/>
        </p:xfrm>
        <a:graphic>
          <a:graphicData uri="http://schemas.openxmlformats.org/drawingml/2006/table">
            <a:tbl>
              <a:tblPr>
                <a:noFill/>
                <a:tableStyleId>{C6B94ACF-C5C0-487D-A4C6-548BD68EF90C}</a:tableStyleId>
              </a:tblPr>
              <a:tblGrid>
                <a:gridCol w="196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873">
                  <a:extLst>
                    <a:ext uri="{9D8B030D-6E8A-4147-A177-3AD203B41FA5}">
                      <a16:colId xmlns:a16="http://schemas.microsoft.com/office/drawing/2014/main" val="3841699014"/>
                    </a:ext>
                  </a:extLst>
                </a:gridCol>
                <a:gridCol w="3774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b="1" dirty="0"/>
                        <a:t>Показатель</a:t>
                      </a:r>
                      <a:endParaRPr lang="ru-RU" dirty="0"/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С подбором (</a:t>
                      </a:r>
                      <a:r>
                        <a:rPr lang="el-GR" b="1"/>
                        <a:t>α=10)</a:t>
                      </a:r>
                      <a:endParaRPr lang="el-GR"/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Без подбора (</a:t>
                      </a:r>
                      <a:r>
                        <a:rPr lang="el-GR" b="1"/>
                        <a:t>α=0.1)</a:t>
                      </a:r>
                      <a:endParaRPr lang="el-GR"/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R² (</a:t>
                      </a:r>
                      <a:r>
                        <a:rPr lang="ru-RU"/>
                        <a:t>тест)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~0.31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02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R² (</a:t>
                      </a:r>
                      <a:r>
                        <a:rPr lang="ru-RU"/>
                        <a:t>обучение)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~0.45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~0.47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MSE (</a:t>
                      </a:r>
                      <a:r>
                        <a:rPr lang="ru-RU"/>
                        <a:t>тест)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~0.83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~0.91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/>
                        <a:t>MSE (</a:t>
                      </a:r>
                      <a:r>
                        <a:rPr lang="ru-RU"/>
                        <a:t>обучение)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~0.58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~0.57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450">
                <a:tc>
                  <a:txBody>
                    <a:bodyPr/>
                    <a:lstStyle/>
                    <a:p>
                      <a:r>
                        <a:rPr lang="en"/>
                        <a:t>R² (</a:t>
                      </a:r>
                      <a:r>
                        <a:rPr lang="ru-RU"/>
                        <a:t>кросс-валидация)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~0.29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~0.10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Google Shape;166;p31">
            <a:extLst>
              <a:ext uri="{FF2B5EF4-FFF2-40B4-BE49-F238E27FC236}">
                <a16:creationId xmlns:a16="http://schemas.microsoft.com/office/drawing/2014/main" id="{FA577122-DCF6-0F89-B844-BC2E1635A38F}"/>
              </a:ext>
            </a:extLst>
          </p:cNvPr>
          <p:cNvSpPr txBox="1">
            <a:spLocks/>
          </p:cNvSpPr>
          <p:nvPr/>
        </p:nvSpPr>
        <p:spPr>
          <a:xfrm>
            <a:off x="521217" y="3853688"/>
            <a:ext cx="84876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Changa SemiBold"/>
                <a:ea typeface="Changa SemiBold"/>
                <a:cs typeface="Changa SemiBold"/>
                <a:sym typeface="Changa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ubik SemiBold"/>
              <a:buNone/>
              <a:defRPr sz="2400" b="0" i="0" u="none" strike="noStrike" cap="none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defRPr>
            </a:lvl9pPr>
          </a:lstStyle>
          <a:p>
            <a:r>
              <a:rPr lang="ru-RU" b="1" dirty="0"/>
              <a:t>Вывод:</a:t>
            </a:r>
            <a:endParaRPr lang="ru-RU" dirty="0"/>
          </a:p>
          <a:p>
            <a:r>
              <a:rPr lang="ru-RU" dirty="0"/>
              <a:t>Подбор параметра </a:t>
            </a:r>
            <a:r>
              <a:rPr lang="en-US" dirty="0"/>
              <a:t>alpha</a:t>
            </a:r>
            <a:r>
              <a:rPr lang="el-GR" dirty="0"/>
              <a:t> </a:t>
            </a:r>
            <a:r>
              <a:rPr lang="ru-RU" dirty="0"/>
              <a:t>улучшает обобщающую</a:t>
            </a:r>
            <a:endParaRPr lang="en-US" dirty="0"/>
          </a:p>
          <a:p>
            <a:r>
              <a:rPr lang="ru-RU" dirty="0"/>
              <a:t>способность</a:t>
            </a:r>
            <a:r>
              <a:rPr lang="en-US" dirty="0"/>
              <a:t> </a:t>
            </a:r>
            <a:r>
              <a:rPr lang="ru-RU" dirty="0"/>
              <a:t>модели и снижает ошибку на тесте. Модель</a:t>
            </a:r>
            <a:endParaRPr lang="en-US" dirty="0"/>
          </a:p>
          <a:p>
            <a:r>
              <a:rPr lang="ru-RU" dirty="0"/>
              <a:t>без подбора</a:t>
            </a:r>
            <a:r>
              <a:rPr lang="en-US" dirty="0"/>
              <a:t> </a:t>
            </a:r>
            <a:r>
              <a:rPr lang="ru-RU" dirty="0"/>
              <a:t>переобучается.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>
          <a:extLst>
            <a:ext uri="{FF2B5EF4-FFF2-40B4-BE49-F238E27FC236}">
              <a16:creationId xmlns:a16="http://schemas.microsoft.com/office/drawing/2014/main" id="{9C4DFD6B-04BA-610F-79BA-ACED3FFB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>
            <a:extLst>
              <a:ext uri="{FF2B5EF4-FFF2-40B4-BE49-F238E27FC236}">
                <a16:creationId xmlns:a16="http://schemas.microsoft.com/office/drawing/2014/main" id="{62B0E91B-D4A6-4048-9C5A-97F25B57CB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513" y="894993"/>
            <a:ext cx="4673345" cy="151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ru-RU" sz="1800" b="1" dirty="0"/>
              <a:t>Новая постановка задачи:</a:t>
            </a:r>
            <a:br>
              <a:rPr lang="ru-RU" sz="1800" dirty="0"/>
            </a:br>
            <a:r>
              <a:rPr lang="ru-RU" sz="1800" dirty="0"/>
              <a:t>Определяем, является ли интенсивность трещиноватости </a:t>
            </a:r>
            <a:r>
              <a:rPr lang="ru-RU" sz="1800" b="1" dirty="0"/>
              <a:t>повышенной или нет</a:t>
            </a:r>
            <a:r>
              <a:rPr lang="ru-RU" sz="1800" dirty="0"/>
              <a:t>.</a:t>
            </a:r>
          </a:p>
          <a:p>
            <a:pPr marL="152400" indent="0">
              <a:buNone/>
            </a:pPr>
            <a:endParaRPr lang="en" sz="2000" dirty="0"/>
          </a:p>
          <a:p>
            <a:pPr marL="0" lvl="0" indent="0">
              <a:buSzPts val="1100"/>
              <a:buNone/>
            </a:pPr>
            <a:endParaRPr sz="2000" dirty="0"/>
          </a:p>
        </p:txBody>
      </p:sp>
      <p:sp>
        <p:nvSpPr>
          <p:cNvPr id="2" name="Google Shape;164;p31">
            <a:extLst>
              <a:ext uri="{FF2B5EF4-FFF2-40B4-BE49-F238E27FC236}">
                <a16:creationId xmlns:a16="http://schemas.microsoft.com/office/drawing/2014/main" id="{7401350C-A09F-C7EB-1FC8-EBA976D41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38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b="1" dirty="0"/>
              <a:t>Переход к классификации</a:t>
            </a:r>
            <a:endParaRPr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A7BF82-416F-7881-82AC-03408F9A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742" y="2498589"/>
            <a:ext cx="1282700" cy="2451100"/>
          </a:xfrm>
          <a:prstGeom prst="rect">
            <a:avLst/>
          </a:prstGeom>
        </p:spPr>
      </p:pic>
      <p:sp>
        <p:nvSpPr>
          <p:cNvPr id="7" name="Google Shape;182;p32">
            <a:extLst>
              <a:ext uri="{FF2B5EF4-FFF2-40B4-BE49-F238E27FC236}">
                <a16:creationId xmlns:a16="http://schemas.microsoft.com/office/drawing/2014/main" id="{092F5CA5-D0F4-1B5F-B547-38ACD192C650}"/>
              </a:ext>
            </a:extLst>
          </p:cNvPr>
          <p:cNvSpPr txBox="1">
            <a:spLocks/>
          </p:cNvSpPr>
          <p:nvPr/>
        </p:nvSpPr>
        <p:spPr>
          <a:xfrm>
            <a:off x="4480884" y="830752"/>
            <a:ext cx="4663116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>
                <a:latin typeface=""/>
                <a:cs typeface="Adelle Sans Devanagari" panose="02000503000000020004" pitchFamily="2" charset="-78"/>
              </a:rPr>
              <a:t>Разделение</a:t>
            </a:r>
            <a:r>
              <a:rPr lang="ru-RU" sz="1800" b="1" dirty="0">
                <a:cs typeface="Adelle Sans Devanagari" panose="02000503000000020004" pitchFamily="2" charset="-78"/>
              </a:rPr>
              <a:t> данных:</a:t>
            </a:r>
            <a:endParaRPr lang="ru-RU" sz="1800" dirty="0">
              <a:cs typeface="Adelle Sans Devanagari" panose="02000503000000020004" pitchFamily="2" charset="-78"/>
            </a:endParaRPr>
          </a:p>
          <a:p>
            <a:pPr marL="152400" indent="0">
              <a:buNone/>
            </a:pPr>
            <a:r>
              <a:rPr lang="en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Train/test </a:t>
            </a:r>
            <a:r>
              <a:rPr lang="ru-RU" sz="1800" dirty="0">
                <a:cs typeface="Adelle Sans Devanagari" panose="02000503000000020004" pitchFamily="2" charset="-78"/>
              </a:rPr>
              <a:t>делались по признаку </a:t>
            </a:r>
            <a:r>
              <a:rPr lang="en" sz="1800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WELL</a:t>
            </a:r>
          </a:p>
          <a:p>
            <a:pPr marL="152400" indent="0">
              <a:buNone/>
            </a:pPr>
            <a:r>
              <a:rPr lang="ru-RU" sz="1800" dirty="0">
                <a:cs typeface="Adelle Sans Devanagari" panose="02000503000000020004" pitchFamily="2" charset="-78"/>
              </a:rPr>
              <a:t>Это гарантирует, что </a:t>
            </a:r>
            <a:r>
              <a:rPr lang="ru-RU" sz="1800" b="1" dirty="0">
                <a:cs typeface="Adelle Sans Devanagari" panose="02000503000000020004" pitchFamily="2" charset="-78"/>
              </a:rPr>
              <a:t>одна скважина не окажется одновременно в обучении и в тесте</a:t>
            </a:r>
            <a:endParaRPr lang="ru-RU" sz="1800" dirty="0">
              <a:cs typeface="Adelle Sans Devanagari" panose="02000503000000020004" pitchFamily="2" charset="-78"/>
            </a:endParaRPr>
          </a:p>
          <a:p>
            <a:endParaRPr lang="ru-RU" sz="1800" dirty="0">
              <a:cs typeface="Adelle Sans Devanagari" panose="02000503000000020004" pitchFamily="2" charset="-78"/>
            </a:endParaRPr>
          </a:p>
        </p:txBody>
      </p:sp>
      <p:sp>
        <p:nvSpPr>
          <p:cNvPr id="10" name="Google Shape;182;p32">
            <a:extLst>
              <a:ext uri="{FF2B5EF4-FFF2-40B4-BE49-F238E27FC236}">
                <a16:creationId xmlns:a16="http://schemas.microsoft.com/office/drawing/2014/main" id="{5CDB96E8-50AC-581C-B4B0-62DC35494C6B}"/>
              </a:ext>
            </a:extLst>
          </p:cNvPr>
          <p:cNvSpPr txBox="1">
            <a:spLocks/>
          </p:cNvSpPr>
          <p:nvPr/>
        </p:nvSpPr>
        <p:spPr>
          <a:xfrm>
            <a:off x="151074" y="2355326"/>
            <a:ext cx="5136544" cy="151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>
              <a:buNone/>
            </a:pPr>
            <a:r>
              <a:rPr lang="ru-RU" sz="1800" b="1" dirty="0"/>
              <a:t>Преобразование целевой переменной:</a:t>
            </a:r>
            <a:br>
              <a:rPr lang="ru-RU" sz="1800" dirty="0"/>
            </a:br>
            <a:r>
              <a:rPr lang="ru-RU" sz="1800" dirty="0"/>
              <a:t>Создан бинарный признак </a:t>
            </a:r>
            <a:r>
              <a:rPr lang="en" sz="1800" dirty="0"/>
              <a:t>P32_class, </a:t>
            </a:r>
            <a:r>
              <a:rPr lang="ru-RU" sz="1800" dirty="0"/>
              <a:t>где:</a:t>
            </a:r>
          </a:p>
          <a:p>
            <a:pPr marL="152400" indent="0">
              <a:buNone/>
            </a:pPr>
            <a:r>
              <a:rPr lang="ru-RU" sz="1800" dirty="0"/>
              <a:t>1 — если </a:t>
            </a:r>
            <a:r>
              <a:rPr lang="en" sz="1800" dirty="0"/>
              <a:t>P32_ALL ≥ 2.5,</a:t>
            </a:r>
            <a:br>
              <a:rPr lang="en" sz="1800" dirty="0"/>
            </a:br>
            <a:r>
              <a:rPr lang="en" sz="1800" dirty="0"/>
              <a:t>0 — </a:t>
            </a:r>
            <a:r>
              <a:rPr lang="ru-RU" sz="1800" dirty="0"/>
              <a:t>иначе.</a:t>
            </a:r>
          </a:p>
          <a:p>
            <a:pPr marL="152400" indent="0">
              <a:buNone/>
            </a:pPr>
            <a:r>
              <a:rPr lang="ru-RU" sz="1800" dirty="0"/>
              <a:t>Порог выбран на основе </a:t>
            </a:r>
            <a:r>
              <a:rPr lang="en" sz="1800" dirty="0" err="1"/>
              <a:t>df.describe</a:t>
            </a:r>
            <a:r>
              <a:rPr lang="en" sz="1800" dirty="0"/>
              <a:t>():</a:t>
            </a:r>
            <a:br>
              <a:rPr lang="en" sz="1800" dirty="0"/>
            </a:br>
            <a:r>
              <a:rPr lang="en" sz="1800" dirty="0"/>
              <a:t>75-</a:t>
            </a:r>
            <a:r>
              <a:rPr lang="ru-RU" sz="1800" dirty="0"/>
              <a:t>й процентиль </a:t>
            </a:r>
            <a:r>
              <a:rPr lang="en" sz="1800" dirty="0"/>
              <a:t>P32_ALL ≈ </a:t>
            </a:r>
            <a:r>
              <a:rPr lang="en" sz="1800" b="1" dirty="0"/>
              <a:t>2.56</a:t>
            </a:r>
            <a:r>
              <a:rPr lang="en" sz="1800" dirty="0"/>
              <a:t> — </a:t>
            </a:r>
            <a:r>
              <a:rPr lang="ru-RU" sz="1800" dirty="0"/>
              <a:t>значения выше считаются </a:t>
            </a:r>
            <a:r>
              <a:rPr lang="ru-RU" sz="1800" b="1" dirty="0"/>
              <a:t>аномально высокими</a:t>
            </a:r>
            <a:r>
              <a:rPr lang="ru-RU" sz="1800" dirty="0"/>
              <a:t> и указывают на </a:t>
            </a:r>
            <a:r>
              <a:rPr lang="ru-RU" sz="1800" b="1" dirty="0"/>
              <a:t>повышенную трещиноватость</a:t>
            </a:r>
            <a:r>
              <a:rPr lang="ru-RU" sz="1800" dirty="0"/>
              <a:t>.</a:t>
            </a:r>
            <a:br>
              <a:rPr lang="ru-RU" sz="1800" dirty="0"/>
            </a:br>
            <a:endParaRPr lang="ru-RU" sz="2000" dirty="0"/>
          </a:p>
          <a:p>
            <a:pPr marL="0" indent="0">
              <a:buSzPts val="1100"/>
              <a:buFont typeface="Nunito Light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18677410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l Adaptation Meeting by Slidesgo">
  <a:themeElements>
    <a:clrScheme name="Simple Light">
      <a:dk1>
        <a:srgbClr val="1C285A"/>
      </a:dk1>
      <a:lt1>
        <a:srgbClr val="FFFFFF"/>
      </a:lt1>
      <a:dk2>
        <a:srgbClr val="6574CA"/>
      </a:dk2>
      <a:lt2>
        <a:srgbClr val="65B2F5"/>
      </a:lt2>
      <a:accent1>
        <a:srgbClr val="94EAF8"/>
      </a:accent1>
      <a:accent2>
        <a:srgbClr val="AB7BD2"/>
      </a:accent2>
      <a:accent3>
        <a:srgbClr val="EDE9F8"/>
      </a:accent3>
      <a:accent4>
        <a:srgbClr val="DDD9E7"/>
      </a:accent4>
      <a:accent5>
        <a:srgbClr val="FFFFFF"/>
      </a:accent5>
      <a:accent6>
        <a:srgbClr val="FFFFFF"/>
      </a:accent6>
      <a:hlink>
        <a:srgbClr val="1C28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8790</TotalTime>
  <Words>807</Words>
  <Application>Microsoft Macintosh PowerPoint</Application>
  <PresentationFormat>Экран (16:9)</PresentationFormat>
  <Paragraphs>159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Changa SemiBold</vt:lpstr>
      <vt:lpstr>Nunito Light</vt:lpstr>
      <vt:lpstr>Rubik SemiBold</vt:lpstr>
      <vt:lpstr>Anaheim</vt:lpstr>
      <vt:lpstr>Adelle Sans Devanagari</vt:lpstr>
      <vt:lpstr>Open Sans</vt:lpstr>
      <vt:lpstr>Digital Adaptation Meeting by Slidesgo</vt:lpstr>
      <vt:lpstr>Оценка интенсивности трещиноватости по геофизическим признакам с помощью машинного обучения</vt:lpstr>
      <vt:lpstr>Цель и подход решения</vt:lpstr>
      <vt:lpstr>Презентация PowerPoint</vt:lpstr>
      <vt:lpstr>Презентация PowerPoint</vt:lpstr>
      <vt:lpstr>Подготовка данных</vt:lpstr>
      <vt:lpstr>Ridge-регрессия с подбором параметра</vt:lpstr>
      <vt:lpstr>Ridge-регрессия без подбора параметров</vt:lpstr>
      <vt:lpstr>Сравнение Ridge-регрессий</vt:lpstr>
      <vt:lpstr>Переход к классификации</vt:lpstr>
      <vt:lpstr>Градиентный бустинг (без балансировки)</vt:lpstr>
      <vt:lpstr>Градиентный бустинг (без балансировки)</vt:lpstr>
      <vt:lpstr>Градиентный бустинг (без балансировки)</vt:lpstr>
      <vt:lpstr>Градиентный бустинг (балансировка train)</vt:lpstr>
      <vt:lpstr>Градиентный бустинг (балансировка train)</vt:lpstr>
      <vt:lpstr>Градиентный бустинг (балансировка train)</vt:lpstr>
      <vt:lpstr>Сравнение классификационных моделей</vt:lpstr>
      <vt:lpstr>Сравнение лучших моделей</vt:lpstr>
      <vt:lpstr>Выводы как аналитика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Данил Крашенинников</cp:lastModifiedBy>
  <cp:revision>6</cp:revision>
  <dcterms:modified xsi:type="dcterms:W3CDTF">2025-07-14T03:31:47Z</dcterms:modified>
</cp:coreProperties>
</file>